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41"/>
  </p:notesMasterIdLst>
  <p:handoutMasterIdLst>
    <p:handoutMasterId r:id="rId42"/>
  </p:handoutMasterIdLst>
  <p:sldIdLst>
    <p:sldId id="446" r:id="rId5"/>
    <p:sldId id="479" r:id="rId6"/>
    <p:sldId id="476" r:id="rId7"/>
    <p:sldId id="471" r:id="rId8"/>
    <p:sldId id="472" r:id="rId9"/>
    <p:sldId id="515" r:id="rId10"/>
    <p:sldId id="530" r:id="rId11"/>
    <p:sldId id="483" r:id="rId12"/>
    <p:sldId id="512" r:id="rId13"/>
    <p:sldId id="517" r:id="rId14"/>
    <p:sldId id="518" r:id="rId15"/>
    <p:sldId id="519" r:id="rId16"/>
    <p:sldId id="520" r:id="rId17"/>
    <p:sldId id="504" r:id="rId18"/>
    <p:sldId id="499" r:id="rId19"/>
    <p:sldId id="488" r:id="rId20"/>
    <p:sldId id="502" r:id="rId21"/>
    <p:sldId id="521" r:id="rId22"/>
    <p:sldId id="516" r:id="rId23"/>
    <p:sldId id="503" r:id="rId24"/>
    <p:sldId id="487" r:id="rId25"/>
    <p:sldId id="507" r:id="rId26"/>
    <p:sldId id="500" r:id="rId27"/>
    <p:sldId id="501" r:id="rId28"/>
    <p:sldId id="486" r:id="rId29"/>
    <p:sldId id="523" r:id="rId30"/>
    <p:sldId id="526" r:id="rId31"/>
    <p:sldId id="522" r:id="rId32"/>
    <p:sldId id="525" r:id="rId33"/>
    <p:sldId id="528" r:id="rId34"/>
    <p:sldId id="529" r:id="rId35"/>
    <p:sldId id="489" r:id="rId36"/>
    <p:sldId id="510" r:id="rId37"/>
    <p:sldId id="511" r:id="rId38"/>
    <p:sldId id="495" r:id="rId39"/>
    <p:sldId id="4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718"/>
  </p:normalViewPr>
  <p:slideViewPr>
    <p:cSldViewPr snapToGrid="0">
      <p:cViewPr varScale="1">
        <p:scale>
          <a:sx n="115" d="100"/>
          <a:sy n="115" d="100"/>
        </p:scale>
        <p:origin x="240" y="23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1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6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35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11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00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90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24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96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3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60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99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9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9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50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22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67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3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6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60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3.dsi.uminho.pt/pcortez" TargetMode="Externa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011E8A-F329-5D92-CB28-FF928713C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FD3684-B06B-DB8A-3D1D-98055F4C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0"/>
            <a:ext cx="10966303" cy="68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58" y="3429000"/>
            <a:ext cx="5123778" cy="1841872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Red Wine Quality </a:t>
            </a:r>
            <a:br>
              <a:rPr lang="en-US" dirty="0"/>
            </a:br>
            <a:r>
              <a:rPr lang="en-US" dirty="0"/>
              <a:t>Predictors</a:t>
            </a:r>
            <a:br>
              <a:rPr lang="en-US" dirty="0"/>
            </a:br>
            <a:r>
              <a:rPr lang="en-US" sz="2800" dirty="0"/>
              <a:t>by The Three Musketeers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C8E8F7-05AF-BC52-0072-A31B0763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24" y="491373"/>
            <a:ext cx="8254584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FD291F-070D-245D-1BED-F26B080A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468085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224CD9F-E297-0D85-2A96-CD1F7EF0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391884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Objective &amp; Subjective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Terroir, Climate, Weather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Grape Ripeness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During the vinification process, numerous techniques can be used to correct for flaws or adjust the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profil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e of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before the final product reaches the consumer.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– Producer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DA1304-08F0-F224-C7A2-ABA3DAC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424"/>
            <a:ext cx="5470710" cy="4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picture containing outdoor, traveling, railroad, hillside&#10;&#10;Description automatically generated">
            <a:extLst>
              <a:ext uri="{FF2B5EF4-FFF2-40B4-BE49-F238E27FC236}">
                <a16:creationId xmlns:a16="http://schemas.microsoft.com/office/drawing/2014/main" id="{5C6CD8B4-3173-390D-B5F4-FAB10B86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604" r="2047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0" y="481147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: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0E0E-0D7B-CB1F-5D32-EB03EEDE92DF}"/>
              </a:ext>
            </a:extLst>
          </p:cNvPr>
          <p:cNvSpPr/>
          <p:nvPr/>
        </p:nvSpPr>
        <p:spPr>
          <a:xfrm>
            <a:off x="307110" y="1882433"/>
            <a:ext cx="6126480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Due to the lack of red wine quality data (Minho region) &amp; regional/global competition initiatives, as data scientists: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 recognize the opportunity for winemakers to: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1. Capitalize on this data: improve decision making processes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2. Bring these ‘rare’ red wines to more tables across the globe.</a:t>
            </a:r>
          </a:p>
        </p:txBody>
      </p:sp>
      <p:pic>
        <p:nvPicPr>
          <p:cNvPr id="33" name="Picture 3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E0AB7765-7496-D4EB-4197-59A6B105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1" r="2299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55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15685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289560"/>
            <a:ext cx="8382763" cy="15487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ProjecT</a:t>
            </a:r>
            <a:r>
              <a:rPr lang="en-US" b="1" dirty="0"/>
              <a:t> Background: </a:t>
            </a:r>
            <a:br>
              <a:rPr lang="en-US" b="1" dirty="0"/>
            </a:br>
            <a:r>
              <a:rPr lang="en-US" b="1" dirty="0"/>
              <a:t>Portuguese wine Production &amp; Exports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6BDD9-F4BC-69E8-E6F0-DF1F1203010B}"/>
              </a:ext>
            </a:extLst>
          </p:cNvPr>
          <p:cNvSpPr txBox="1"/>
          <p:nvPr/>
        </p:nvSpPr>
        <p:spPr>
          <a:xfrm>
            <a:off x="861134" y="1908699"/>
            <a:ext cx="104135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Portugal: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5th largest wine producer in Europe, 11th largest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Despite COVID-19 pandemic: Portuguese wine exports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⬆️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5% compared to 2019.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306 million liters of wine exported, valued at $936 million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2021: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Portuguese wines grew 3.8% (volume), 8.6% (value), 4.6% (average price) from 2020.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Ministry of Agriculture: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has honed its focus on monitoring farmers and wine producers.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increasing value of Portuguese wine, currently in competition with France, the United States, the United Kingdom, Brazil, and Germany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Action Plan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Define &amp; implement measures to guarantee predictability/stability in Portuguese wine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certification and quality assessment are key elements within this context.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6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The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9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960B89-54CE-B64E-36E8-3E31CE278AD4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11113437" cy="4774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2009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led by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Paulo Cortez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 at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University of Minho in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Guimarães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1599 wrangled down (for NAs) to 1143 red wines from Minho were analyzed for 11 chemical properties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  <a:latin typeface="Segoe UI"/>
              </a:rPr>
              <a:t>Fixed Acidity, Volatile Acidity, Citric Acid, </a:t>
            </a:r>
            <a:r>
              <a:rPr lang="en-US" sz="2000" dirty="0">
                <a:solidFill>
                  <a:prstClr val="white"/>
                </a:solidFill>
              </a:rPr>
              <a:t>pH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Total Sulfur Dioxide,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Free Sulfur Dioxide, </a:t>
            </a:r>
            <a:r>
              <a:rPr lang="en-US" sz="2000" dirty="0">
                <a:solidFill>
                  <a:prstClr val="white"/>
                </a:solidFill>
              </a:rPr>
              <a:t>Sulphates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Residual Sugar, Chlorides,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Density, Alcohol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Ranked for Quality on an 11 point scale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3600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Wine region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E9DFFCF-8ED1-7BD8-485B-1AEFFE09E5D4}"/>
              </a:ext>
            </a:extLst>
          </p:cNvPr>
          <p:cNvSpPr txBox="1">
            <a:spLocks/>
          </p:cNvSpPr>
          <p:nvPr/>
        </p:nvSpPr>
        <p:spPr>
          <a:xfrm>
            <a:off x="380237" y="1981019"/>
            <a:ext cx="4701118" cy="447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460C98-B731-E441-ABDE-D1626E2A2C67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5492442" cy="4288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Vinho Verde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Alvarinho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&amp;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Loueiro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Amaral,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Borraçal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Vinho Verde is particularly known for its </a:t>
            </a:r>
            <a:r>
              <a:rPr lang="en-US" sz="2000" u="sng" dirty="0">
                <a:solidFill>
                  <a:schemeClr val="bg1"/>
                </a:solidFill>
              </a:rPr>
              <a:t>bright, summery</a:t>
            </a:r>
            <a:r>
              <a:rPr lang="en-US" sz="2000" dirty="0">
                <a:solidFill>
                  <a:schemeClr val="bg1"/>
                </a:solidFill>
              </a:rPr>
              <a:t> white wines with subtle carbonation.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Red and rosé Vinho Verde wines are the region's ‘rare gems’.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Cool, rainy climate -&gt; more difficult to ripen the red varieties</a:t>
            </a: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076017-3A61-337D-F24E-32B45750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17" y="776344"/>
            <a:ext cx="5620995" cy="56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E3EA-2FDF-68FF-1185-6BCEC34A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147" y="2102704"/>
            <a:ext cx="82423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4D75-085A-DB47-DB3A-3E3AF07879F1}"/>
              </a:ext>
            </a:extLst>
          </p:cNvPr>
          <p:cNvSpPr txBox="1"/>
          <p:nvPr/>
        </p:nvSpPr>
        <p:spPr>
          <a:xfrm>
            <a:off x="414020" y="2490044"/>
            <a:ext cx="2837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Skewed towards the middle</a:t>
            </a:r>
          </a:p>
          <a:p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83% of records classified as either a 5 or 6 in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88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790A20C7-7F3F-73EF-AA73-D6475CCAA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9E376-931D-D40C-3E41-C4CC9D1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Introducing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3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38082"/>
            <a:ext cx="11113437" cy="46089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those properties individually impact quality?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those properties is necessary for the best quality wine?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5204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96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tepwise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B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L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ogistic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egression</a:t>
            </a:r>
          </a:p>
          <a:p>
            <a:pPr lvl="1">
              <a:spcBef>
                <a:spcPts val="1000"/>
              </a:spcBef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Ordinal Logistic Regression / Confusion matrix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Linear Discriminant Analysis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Recoded quality into three groups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3-4 ”poor”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5-6 “average”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7-8 “good”</a:t>
            </a:r>
          </a:p>
          <a:p>
            <a:pPr marL="0" indent="0">
              <a:spcBef>
                <a:spcPts val="500"/>
              </a:spcBef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8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323263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Original plan of action: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Stepwise Binary Logistic Regression/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Tried stepwise binary logistic regression, results messy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 to see how the results looked, no clear answers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3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New plan of action: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Ordinal Logistic Regression/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Linear discriminant analysis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Googled OLR steps, received mixed results for set up, melded methods together based on needs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Recoded quality 5,6,7-8 and 3-4,5-6,7-8 to see the difference in distribution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Decided to go with 3-4,5-6,7-8 due to more even distribution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Ran LDA with outliers and without outliers to compare accuracy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1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91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6" y="157842"/>
            <a:ext cx="3910634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80641-B94D-583D-DF95-88E458D6F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1" y="157842"/>
            <a:ext cx="755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8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5" y="157842"/>
            <a:ext cx="6721211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DBFC-C999-77A2-E628-4D819CFA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2150696"/>
            <a:ext cx="11366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7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0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F991-01CF-41C4-9087-089CB18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59" y="577033"/>
            <a:ext cx="9661282" cy="60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316538" y="771114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Autumn Heyman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99953" y="-2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692613"/>
            <a:ext cx="6140449" cy="490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BS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Alternative Medicine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MPH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Complementary &amp; Alternative Medicine, Functional Nutrition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MBA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Non-Profit Leadership &amp; Management (Liberty University) (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currently pursuing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Sole-proprietor facilitating respite, in-home, and community service supports for adults with developmental/intellectual disabilities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Field research, analyzation, and program development to address turnover, retention, and employment attraction to the field.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Tools to convert field documentation into actionable agency policies to provide more customed, tailored delivery of individual supports.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Public policy development and reform.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Languages: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and Python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Malbec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4256-D1B6-E14B-009D-EDE68FF92E1F}"/>
              </a:ext>
            </a:extLst>
          </p:cNvPr>
          <p:cNvSpPr txBox="1"/>
          <p:nvPr/>
        </p:nvSpPr>
        <p:spPr>
          <a:xfrm>
            <a:off x="7338951" y="2386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D5FB-2BC6-3E41-0138-7A5DB23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85" y="157842"/>
            <a:ext cx="617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7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532184"/>
            <a:ext cx="11113437" cy="4214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Discussion about variance between the means ratio for each quality level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SUMMARY &amp;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29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Our analysis indicates that of the 11 measured properties of wine, 7 had a significant impact on quality score.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Top 4 Variables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Analyzed how they individually and collectively impacted quality</a:t>
            </a:r>
          </a:p>
          <a:p>
            <a:pPr lvl="0">
              <a:defRPr/>
            </a:pPr>
            <a:endParaRPr lang="en-US" dirty="0">
              <a:solidFill>
                <a:prstClr val="white"/>
              </a:solidFill>
            </a:endParaRPr>
          </a:p>
          <a:p>
            <a:pPr lvl="0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34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527537" y="1838262"/>
            <a:ext cx="11113477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quality is both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ubjective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&amp; objective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Quality is not determined by one property, but by several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Quality is affected by the ratio between those properties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are other variables that could be affecting our data &amp; results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Conclusions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0169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QUESTIONS 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9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group of people holding wine glasses&#10;&#10;Description automatically generated with low confidence">
            <a:extLst>
              <a:ext uri="{FF2B5EF4-FFF2-40B4-BE49-F238E27FC236}">
                <a16:creationId xmlns:a16="http://schemas.microsoft.com/office/drawing/2014/main" id="{145C2A1D-FE77-2220-53F7-914A04D1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r="33332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43" name="Picture 42" descr="Diagram, shape&#10;&#10;Description automatically generated">
            <a:extLst>
              <a:ext uri="{FF2B5EF4-FFF2-40B4-BE49-F238E27FC236}">
                <a16:creationId xmlns:a16="http://schemas.microsoft.com/office/drawing/2014/main" id="{6920087C-3A61-87C5-183C-BE70AF80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730191" y="2301240"/>
            <a:ext cx="3461810" cy="4556760"/>
          </a:xfrm>
          <a:prstGeom prst="rect">
            <a:avLst/>
          </a:prstGeom>
          <a:effectLst>
            <a:glow rad="564868">
              <a:schemeClr val="accent1">
                <a:alpha val="40000"/>
              </a:schemeClr>
            </a:glow>
            <a:softEdge rad="566846"/>
          </a:effectLst>
        </p:spPr>
      </p:pic>
    </p:spTree>
    <p:extLst>
      <p:ext uri="{BB962C8B-B14F-4D97-AF65-F5344CB8AC3E}">
        <p14:creationId xmlns:p14="http://schemas.microsoft.com/office/powerpoint/2010/main" val="852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246369" y="911481"/>
            <a:ext cx="544590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Erin </a:t>
            </a:r>
            <a:r>
              <a:rPr lang="en-US" sz="4000" b="1" dirty="0" err="1"/>
              <a:t>WeaveR</a:t>
            </a:r>
            <a:r>
              <a:rPr lang="en-US" sz="4000" b="1" dirty="0"/>
              <a:t>, CSW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186448" y="1722268"/>
            <a:ext cx="5095765" cy="46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BA International Languages &amp; Cultures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AA International Business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AS Accounting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Certified Specialist of Wine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Staff Accountant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&amp; 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Wines: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Mourvedre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&amp;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Carmenere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5" r="9625"/>
          <a:stretch/>
        </p:blipFill>
        <p:spPr bwMode="auto">
          <a:xfrm>
            <a:off x="5752194" y="-544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5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232401" y="62969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Georgia Miller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33333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429305"/>
            <a:ext cx="6140449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Army National Guard veteran with a background in GIS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Responsive Web Design Certificate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FreeCodeCamp</a:t>
            </a: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Google Data Analytics Certificate Coursera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BS Accounting Western Governors University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Operations Administrator for premier auto hauler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Research analytics, field modeling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/ Python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Merlot</a:t>
            </a:r>
          </a:p>
        </p:txBody>
      </p:sp>
    </p:spTree>
    <p:extLst>
      <p:ext uri="{BB962C8B-B14F-4D97-AF65-F5344CB8AC3E}">
        <p14:creationId xmlns:p14="http://schemas.microsoft.com/office/powerpoint/2010/main" val="164177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2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881" y="2990088"/>
            <a:ext cx="3286240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Rating</a:t>
            </a:r>
          </a:p>
          <a:p>
            <a:r>
              <a:rPr lang="en-US" dirty="0">
                <a:solidFill>
                  <a:prstClr val="white"/>
                </a:solidFill>
              </a:rPr>
              <a:t>Value</a:t>
            </a:r>
          </a:p>
          <a:p>
            <a:r>
              <a:rPr lang="en-US" dirty="0">
                <a:solidFill>
                  <a:prstClr val="white"/>
                </a:solidFill>
              </a:rPr>
              <a:t>Personal Preference</a:t>
            </a:r>
          </a:p>
          <a:p>
            <a:endParaRPr lang="en-US" sz="4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775792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- Consumer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E7F06B-730D-D448-5C9C-4283D61B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1" y="1989231"/>
            <a:ext cx="5702232" cy="37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6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Systematic approach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– </a:t>
            </a:r>
            <a:r>
              <a:rPr lang="en-US" b="1" dirty="0" err="1"/>
              <a:t>INdustry</a:t>
            </a:r>
            <a:r>
              <a:rPr lang="en-US" b="1" dirty="0"/>
              <a:t> Professionals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72CCD7-52FB-2681-50FB-E90FEF6A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756"/>
            <a:ext cx="5577241" cy="3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2523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949</Words>
  <Application>Microsoft Macintosh PowerPoint</Application>
  <PresentationFormat>Widescreen</PresentationFormat>
  <Paragraphs>182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Apple Color Emoji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Red Wine Quality  Predictors by The Three Musketeers</vt:lpstr>
      <vt:lpstr>Introducing</vt:lpstr>
      <vt:lpstr>PowerPoint Presentation</vt:lpstr>
      <vt:lpstr>PowerPoint Presentation</vt:lpstr>
      <vt:lpstr>PowerPoint Presentation</vt:lpstr>
      <vt:lpstr>  BACKGROUND</vt:lpstr>
      <vt:lpstr>Wine Quality</vt:lpstr>
      <vt:lpstr>Wine Quality - Consumer</vt:lpstr>
      <vt:lpstr>Wine Quality – INdustry Professionals</vt:lpstr>
      <vt:lpstr>PowerPoint Presentation</vt:lpstr>
      <vt:lpstr>PowerPoint Presentation</vt:lpstr>
      <vt:lpstr>PowerPoint Presentation</vt:lpstr>
      <vt:lpstr>Wine Quality – Producer</vt:lpstr>
      <vt:lpstr>PURPOSE :</vt:lpstr>
      <vt:lpstr>ProjecT Background:  Portuguese wine Production &amp; Exports</vt:lpstr>
      <vt:lpstr>The DATASET</vt:lpstr>
      <vt:lpstr>The DataSet</vt:lpstr>
      <vt:lpstr>Wine region</vt:lpstr>
      <vt:lpstr>The DataSet</vt:lpstr>
      <vt:lpstr>Questions</vt:lpstr>
      <vt:lpstr>Methodology</vt:lpstr>
      <vt:lpstr>METHODS Overview</vt:lpstr>
      <vt:lpstr>METHODS – Assessing Impact</vt:lpstr>
      <vt:lpstr>METHODS – Assessing Relationship</vt:lpstr>
      <vt:lpstr>RESULTS</vt:lpstr>
      <vt:lpstr>Results – Impact Analysis</vt:lpstr>
      <vt:lpstr>Results – Impact Analysis</vt:lpstr>
      <vt:lpstr>Results – Relationship Analysis</vt:lpstr>
      <vt:lpstr>PowerPoint Presentation</vt:lpstr>
      <vt:lpstr>PowerPoint Presentation</vt:lpstr>
      <vt:lpstr>Results – Relationship Analysis</vt:lpstr>
      <vt:lpstr>SUMMARY &amp; CONCLUSIONS</vt:lpstr>
      <vt:lpstr>Summary</vt:lpstr>
      <vt:lpstr>Conclusions 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  Predictors by The Three Musketeers</dc:title>
  <dc:creator/>
  <cp:lastModifiedBy/>
  <cp:revision>285</cp:revision>
  <dcterms:created xsi:type="dcterms:W3CDTF">2021-12-08T21:54:28Z</dcterms:created>
  <dcterms:modified xsi:type="dcterms:W3CDTF">2022-06-16T18:41:50Z</dcterms:modified>
</cp:coreProperties>
</file>